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roxima Nova"/>
      <p:regular r:id="rId19"/>
      <p:bold r:id="rId20"/>
      <p:italic r:id="rId21"/>
      <p:boldItalic r:id="rId22"/>
    </p:embeddedFont>
    <p:embeddedFont>
      <p:font typeface="Quattrocen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F0ssbSEe46qHLD0DLsZbVs8jY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ProximaNova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WELCOME</a:t>
            </a:r>
            <a:r>
              <a:rPr lang="en-US">
                <a:solidFill>
                  <a:schemeClr val="dk1"/>
                </a:solidFill>
              </a:rPr>
              <a:t> TO “N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EXT GEN PEN TEST - INTRODUCTION TO RED TEAMING AND ADVERSARY EMULATION”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THE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NEXT HALF-HOUR IS GOING TO BE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 A HIGH LEVEL OVERVIEW OF A QUITE TECHNICAL NICHE OF INFORMATION SECURITY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WE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WILL HAVE A LOOK 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AT HOW - NOWADAYS - THE BAD GUYS TAKE ADVANTAGE OF THE WEB TO DO THEIR THING AND WIL WILL TRY TO COME UP ON THE OTHER SIDE WITH A STRATEGY ON HOW TO DEFEND FROM THEM</a:t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ec799708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a8ec7997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AND FINALLY</a:t>
            </a:r>
            <a:r>
              <a:rPr lang="en-US">
                <a:solidFill>
                  <a:schemeClr val="dk1"/>
                </a:solidFill>
              </a:rPr>
              <a:t>, I’D LIKE TO TAKE A MOMENT AND THANK </a:t>
            </a:r>
            <a:r>
              <a:rPr b="1" lang="en-US">
                <a:solidFill>
                  <a:schemeClr val="dk1"/>
                </a:solidFill>
              </a:rPr>
              <a:t>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BLABLABLABLABLABLABLA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THANKS AGAIN AND FEEL FREE TO ASK ME ANY QUESTION.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OTHERWISE, THAT’S ALL, THANK YOU!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af781cee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af781ce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f781cee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af781cee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f781cee5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f781ce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af781cee5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af781ce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e5f98ec7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e5f98ec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d61af1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d61af1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f781cee5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af781cee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af781cee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af781cee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53e14d2047_0_306"/>
          <p:cNvPicPr preferRelativeResize="0"/>
          <p:nvPr/>
        </p:nvPicPr>
        <p:blipFill rotWithShape="1">
          <a:blip r:embed="rId2">
            <a:alphaModFix/>
          </a:blip>
          <a:srcRect b="0" l="0" r="69272" t="0"/>
          <a:stretch/>
        </p:blipFill>
        <p:spPr>
          <a:xfrm>
            <a:off x="0" y="0"/>
            <a:ext cx="37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53e14d2047_0_306"/>
          <p:cNvSpPr txBox="1"/>
          <p:nvPr>
            <p:ph type="title"/>
          </p:nvPr>
        </p:nvSpPr>
        <p:spPr>
          <a:xfrm>
            <a:off x="415600" y="740800"/>
            <a:ext cx="31581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3" name="Google Shape;83;g53e14d2047_0_30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53e14d2047_0_306"/>
          <p:cNvSpPr txBox="1"/>
          <p:nvPr>
            <p:ph idx="1" type="body"/>
          </p:nvPr>
        </p:nvSpPr>
        <p:spPr>
          <a:xfrm>
            <a:off x="4182967" y="740800"/>
            <a:ext cx="7593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e14d2047_0_3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53e14d2047_0_3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AADC"/>
              </a:buClr>
              <a:buSzPts val="2700"/>
              <a:buNone/>
              <a:defRPr b="1" sz="2700">
                <a:solidFill>
                  <a:srgbClr val="37AA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53e14d2047_0_3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53e14d2047_0_315"/>
          <p:cNvPicPr preferRelativeResize="0"/>
          <p:nvPr/>
        </p:nvPicPr>
        <p:blipFill rotWithShape="1">
          <a:blip r:embed="rId2">
            <a:alphaModFix/>
          </a:blip>
          <a:srcRect b="30756" l="0" r="0" t="25892"/>
          <a:stretch/>
        </p:blipFill>
        <p:spPr>
          <a:xfrm>
            <a:off x="0" y="1838433"/>
            <a:ext cx="12191998" cy="2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53e14d2047_0_315"/>
          <p:cNvSpPr txBox="1"/>
          <p:nvPr>
            <p:ph type="title"/>
          </p:nvPr>
        </p:nvSpPr>
        <p:spPr>
          <a:xfrm>
            <a:off x="653667" y="1838433"/>
            <a:ext cx="84903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i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2" name="Google Shape;92;g53e14d2047_0_31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B">
  <p:cSld name="3_Section Header B">
    <p:bg>
      <p:bgPr>
        <a:solidFill>
          <a:srgbClr val="7F7F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7af781cee5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" y="0"/>
            <a:ext cx="12185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7af781cee5_1_194"/>
          <p:cNvSpPr txBox="1"/>
          <p:nvPr>
            <p:ph type="title"/>
          </p:nvPr>
        </p:nvSpPr>
        <p:spPr>
          <a:xfrm>
            <a:off x="963084" y="308853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  <a:defRPr b="1" sz="5300" cap="non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g17af781cee5_1_194"/>
          <p:cNvSpPr txBox="1"/>
          <p:nvPr>
            <p:ph idx="1" type="body"/>
          </p:nvPr>
        </p:nvSpPr>
        <p:spPr>
          <a:xfrm>
            <a:off x="963084" y="4467227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700"/>
              <a:buNone/>
              <a:defRPr sz="27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17af781cee5_1_194"/>
          <p:cNvSpPr txBox="1"/>
          <p:nvPr>
            <p:ph idx="11" type="ftr"/>
          </p:nvPr>
        </p:nvSpPr>
        <p:spPr>
          <a:xfrm>
            <a:off x="517392" y="6466672"/>
            <a:ext cx="389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" name="Google Shape;98;g17af781cee5_1_194"/>
          <p:cNvSpPr txBox="1"/>
          <p:nvPr>
            <p:ph idx="12" type="sldNum"/>
          </p:nvPr>
        </p:nvSpPr>
        <p:spPr>
          <a:xfrm>
            <a:off x="5817539" y="6457152"/>
            <a:ext cx="5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7af781cee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3315" y="6468004"/>
            <a:ext cx="1348685" cy="3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7af781cee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217" y="6478695"/>
            <a:ext cx="827024" cy="3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735450" y="1427175"/>
            <a:ext cx="10721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 sz="6400">
                <a:latin typeface="Roboto"/>
                <a:ea typeface="Roboto"/>
                <a:cs typeface="Roboto"/>
                <a:sym typeface="Roboto"/>
              </a:rPr>
              <a:t>ON THΞ HUNT IN THΞ DΔRK</a:t>
            </a:r>
            <a:endParaRPr b="1" sz="6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35450" y="3678250"/>
            <a:ext cx="10617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INTRODUCTION TO THREAT INTELLIGENCE AND THREAT HUNTING ON THE DARK WEB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8ec799708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THANK YOU</a:t>
            </a:r>
            <a:endParaRPr b="1"/>
          </a:p>
        </p:txBody>
      </p:sp>
      <p:sp>
        <p:nvSpPr>
          <p:cNvPr id="168" name="Google Shape;168;ga8ec799708_0_295"/>
          <p:cNvSpPr txBox="1"/>
          <p:nvPr>
            <p:ph idx="1" type="body"/>
          </p:nvPr>
        </p:nvSpPr>
        <p:spPr>
          <a:xfrm>
            <a:off x="1900625" y="1825625"/>
            <a:ext cx="945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STEFANO.RATTO@GMAIL.COM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@STEFANO_RATTO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69" name="Google Shape;169;ga8ec79970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775" y="4492296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a8ec79970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775" y="3555708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a8ec79970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775" y="2590925"/>
            <a:ext cx="614400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f781cee5_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12" name="Google Shape;112;g17af781cee5_1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Level-setting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Process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Resources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Gimme-the-demooo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f781cee5_1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LEVEL-SETTING</a:t>
            </a:r>
            <a:endParaRPr b="1"/>
          </a:p>
        </p:txBody>
      </p:sp>
      <p:pic>
        <p:nvPicPr>
          <p:cNvPr id="118" name="Google Shape;118;g17af781cee5_1_300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3408567" y="1623566"/>
            <a:ext cx="5374868" cy="48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af781cee5_1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63" y="1623566"/>
            <a:ext cx="5374868" cy="4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af781cee5_1_3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PROCESS</a:t>
            </a:r>
            <a:endParaRPr b="1"/>
          </a:p>
        </p:txBody>
      </p:sp>
      <p:sp>
        <p:nvSpPr>
          <p:cNvPr id="125" name="Google Shape;125;g17af781cee5_1_305"/>
          <p:cNvSpPr txBox="1"/>
          <p:nvPr/>
        </p:nvSpPr>
        <p:spPr>
          <a:xfrm>
            <a:off x="599533" y="1853667"/>
            <a:ext cx="10586400" cy="4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reliable links/resources on the Surface Web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Get on the Dark Web the “right way” (see next slide)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forums and marketplaces that you “like”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Do Threat Intel like if you were on the Surface WebC</a:t>
            </a:r>
            <a:endParaRPr b="1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126" name="Google Shape;126;g17af781cee5_1_305"/>
          <p:cNvSpPr/>
          <p:nvPr/>
        </p:nvSpPr>
        <p:spPr>
          <a:xfrm>
            <a:off x="5659533" y="2513571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g17af781cee5_1_305"/>
          <p:cNvSpPr/>
          <p:nvPr/>
        </p:nvSpPr>
        <p:spPr>
          <a:xfrm>
            <a:off x="5659533" y="3823400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8" name="Google Shape;128;g17af781cee5_1_305"/>
          <p:cNvSpPr/>
          <p:nvPr/>
        </p:nvSpPr>
        <p:spPr>
          <a:xfrm>
            <a:off x="5659533" y="5133233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af781cee5_1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TOR</a:t>
            </a:r>
            <a:endParaRPr b="1"/>
          </a:p>
        </p:txBody>
      </p:sp>
      <p:pic>
        <p:nvPicPr>
          <p:cNvPr id="134" name="Google Shape;134;g17af781cee5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83" y="1554700"/>
            <a:ext cx="6450632" cy="53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7af781cee5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884" y="1431817"/>
            <a:ext cx="7778099" cy="56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e5f98ec75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VPNS</a:t>
            </a:r>
            <a:endParaRPr b="1"/>
          </a:p>
        </p:txBody>
      </p:sp>
      <p:sp>
        <p:nvSpPr>
          <p:cNvPr id="141" name="Google Shape;141;g17e5f98ec75_0_129"/>
          <p:cNvSpPr txBox="1"/>
          <p:nvPr/>
        </p:nvSpPr>
        <p:spPr>
          <a:xfrm>
            <a:off x="599533" y="1650467"/>
            <a:ext cx="10586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safe than sorry…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implications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Intention means nothing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all VPNs support Tor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ProtonVPN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https[://]www[.]protonvpn[.]com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https[://]www[.]airvpn[.]org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Lock for the W!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Mission Critical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 I S S I O N    C R I T I C A 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7e5f98ec7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627667"/>
            <a:ext cx="4940431" cy="2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e5f98ec75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733" y="3541133"/>
            <a:ext cx="4281964" cy="318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d61af18e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(TOOLS)</a:t>
            </a:r>
            <a:endParaRPr b="1"/>
          </a:p>
        </p:txBody>
      </p:sp>
      <p:sp>
        <p:nvSpPr>
          <p:cNvPr id="149" name="Google Shape;149;g17d61af18e0_0_0"/>
          <p:cNvSpPr txBox="1"/>
          <p:nvPr/>
        </p:nvSpPr>
        <p:spPr>
          <a:xfrm>
            <a:off x="599533" y="1650467"/>
            <a:ext cx="10586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Turnkey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Official Tor Browser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from the Tor Project themselves, Firefox-based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https[://]www[.]torproject[.]org/download/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browser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Tor on 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Disable Javascript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 ALL traffic (</a:t>
            </a:r>
            <a:r>
              <a:rPr b="0" i="0" lang="en-US" sz="19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DNS!!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thru Tor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OS (virtual or physical):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https[://]tails[.]boum[.]org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QubesOS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https[://]www[.]qubes-os[.]org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Whonix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https[://]www[.]whonix[.]org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7d61af1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800" y="2903267"/>
            <a:ext cx="5240766" cy="3421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f781cee5_1_3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(PLACES)</a:t>
            </a:r>
            <a:endParaRPr b="1"/>
          </a:p>
        </p:txBody>
      </p:sp>
      <p:sp>
        <p:nvSpPr>
          <p:cNvPr id="156" name="Google Shape;156;g17af781cee5_1_320"/>
          <p:cNvSpPr txBox="1"/>
          <p:nvPr/>
        </p:nvSpPr>
        <p:spPr>
          <a:xfrm>
            <a:off x="599533" y="1726667"/>
            <a:ext cx="10586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TOR.TAXI: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https[://]tor[.]taxi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http[://]tortaxi7axhn2fv4j475a6blv7vwjtpieokolfnojwvkhsnj7sgctkqd[.]onion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DARK.FAIL: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https[://]dark[.]fail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http[://]darkfailenbsdla5mal2mxn2uz66od5vtzd5qozslagrfzachha3f3id[.]onion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AHMIA: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https[://]ahmia[.]fi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http[://]juhanurmihxlp77nkq76byazcldy2hlmovfu2epvl5ankdibsot4csyd[.]onion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Many, many more…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af781cee5_1_3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pic>
        <p:nvPicPr>
          <p:cNvPr id="162" name="Google Shape;162;g17af781cee5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888" y="1690816"/>
            <a:ext cx="6496217" cy="48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2020-09-26T03:03:14Z</dcterms:created>
  <dc:creator>Stefano Ratto</dc:creator>
</cp:coreProperties>
</file>